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2e51ae041de4462" /><Relationship Type="http://schemas.openxmlformats.org/officeDocument/2006/relationships/extended-properties" Target="/docProps/app.xml" Id="Rfedac9ec73e346c7" /><Relationship Type="http://schemas.openxmlformats.org/officeDocument/2006/relationships/officeDocument" Target="/ppt/presentation.xml" Id="Rc0d6047a05334080" /></Relationships>
</file>

<file path=ppt/presentation.xml><?xml version="1.0" encoding="utf-8"?>
<p:presentation xmlns:p="http://schemas.openxmlformats.org/presentationml/2006/main">
  <p:sldMasterIdLst>
    <p:sldMasterId xmlns:r="http://schemas.openxmlformats.org/officeDocument/2006/relationships" id="2147483648" r:id="Rffd081b6a7b342d1"/>
  </p:sldMasterIdLst>
  <p:notesMasterIdLst>
    <p:notesMasterId xmlns:r="http://schemas.openxmlformats.org/officeDocument/2006/relationships" r:id="R7ad19b0b77084412"/>
  </p:notesMasterIdLst>
  <p:sldIdLst>
    <p:sldId xmlns:r="http://schemas.openxmlformats.org/officeDocument/2006/relationships" id="256" r:id="R8ec4bbcfdf3e49c2"/>
    <p:sldId xmlns:r="http://schemas.openxmlformats.org/officeDocument/2006/relationships" id="257" r:id="Rc612b61e831d4412"/>
    <p:sldId xmlns:r="http://schemas.openxmlformats.org/officeDocument/2006/relationships" id="258" r:id="Rfef4de6a196d47ed"/>
    <p:sldId xmlns:r="http://schemas.openxmlformats.org/officeDocument/2006/relationships" id="259" r:id="R3186b3043b144aa4"/>
    <p:sldId xmlns:r="http://schemas.openxmlformats.org/officeDocument/2006/relationships" id="260" r:id="R398985389224495c"/>
    <p:sldId xmlns:r="http://schemas.openxmlformats.org/officeDocument/2006/relationships" id="261" r:id="R525f451ef790446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e703de987474bd2" /><Relationship Type="http://schemas.openxmlformats.org/officeDocument/2006/relationships/slideMaster" Target="/ppt/slideMasters/slideMaster1.xml" Id="Rffd081b6a7b342d1" /><Relationship Type="http://schemas.openxmlformats.org/officeDocument/2006/relationships/notesMaster" Target="/ppt/notesMasters/notesMaster1.xml" Id="R7ad19b0b77084412" /><Relationship Type="http://schemas.openxmlformats.org/officeDocument/2006/relationships/presProps" Target="/ppt/presProps.xml" Id="Rac25bf76034b454c" /><Relationship Type="http://schemas.openxmlformats.org/officeDocument/2006/relationships/tableStyles" Target="/ppt/tableStyles.xml" Id="Ra7b4fad3378542d2" /><Relationship Type="http://schemas.openxmlformats.org/officeDocument/2006/relationships/slide" Target="/ppt/slides/slide1.xml" Id="R8ec4bbcfdf3e49c2" /><Relationship Type="http://schemas.openxmlformats.org/officeDocument/2006/relationships/slide" Target="/ppt/slides/slide2.xml" Id="Rc612b61e831d4412" /><Relationship Type="http://schemas.openxmlformats.org/officeDocument/2006/relationships/slide" Target="/ppt/slides/slide3.xml" Id="Rfef4de6a196d47ed" /><Relationship Type="http://schemas.openxmlformats.org/officeDocument/2006/relationships/slide" Target="/ppt/slides/slide4.xml" Id="R3186b3043b144aa4" /><Relationship Type="http://schemas.openxmlformats.org/officeDocument/2006/relationships/slide" Target="/ppt/slides/slide5.xml" Id="R398985389224495c" /><Relationship Type="http://schemas.openxmlformats.org/officeDocument/2006/relationships/slide" Target="/ppt/slides/slide6.xml" Id="R525f451ef790446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572074c5489494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0ef91532d44428d" /><Relationship Type="http://schemas.openxmlformats.org/officeDocument/2006/relationships/notesMaster" Target="/ppt/notesMasters/notesMaster1.xml" Id="R4374dd667c1040a2" /></Relationships>
</file>

<file path=ppt/notesSlides/_rels/notesSlide2.xml.rels>&#65279;<?xml version="1.0" encoding="utf-8"?><Relationships xmlns="http://schemas.openxmlformats.org/package/2006/relationships"><Relationship Type="http://schemas.openxmlformats.org/officeDocument/2006/relationships/slide" Target="/ppt/slides/slide2.xml" Id="R315ead7531ec4a19" /><Relationship Type="http://schemas.openxmlformats.org/officeDocument/2006/relationships/notesMaster" Target="/ppt/notesMasters/notesMaster1.xml" Id="R8ace535030a048cd" /></Relationships>
</file>

<file path=ppt/notesSlides/_rels/notesSlide3.xml.rels>&#65279;<?xml version="1.0" encoding="utf-8"?><Relationships xmlns="http://schemas.openxmlformats.org/package/2006/relationships"><Relationship Type="http://schemas.openxmlformats.org/officeDocument/2006/relationships/slide" Target="/ppt/slides/slide3.xml" Id="R4be02e29ac3d4979" /><Relationship Type="http://schemas.openxmlformats.org/officeDocument/2006/relationships/notesMaster" Target="/ppt/notesMasters/notesMaster1.xml" Id="Radb3e070dcb14ead" /></Relationships>
</file>

<file path=ppt/notesSlides/_rels/notesSlide4.xml.rels>&#65279;<?xml version="1.0" encoding="utf-8"?><Relationships xmlns="http://schemas.openxmlformats.org/package/2006/relationships"><Relationship Type="http://schemas.openxmlformats.org/officeDocument/2006/relationships/slide" Target="/ppt/slides/slide4.xml" Id="Rdbe69665a2a846e5" /><Relationship Type="http://schemas.openxmlformats.org/officeDocument/2006/relationships/notesMaster" Target="/ppt/notesMasters/notesMaster1.xml" Id="R75f2bfcae3f4473d" /></Relationships>
</file>

<file path=ppt/notesSlides/_rels/notesSlide5.xml.rels>&#65279;<?xml version="1.0" encoding="utf-8"?><Relationships xmlns="http://schemas.openxmlformats.org/package/2006/relationships"><Relationship Type="http://schemas.openxmlformats.org/officeDocument/2006/relationships/slide" Target="/ppt/slides/slide5.xml" Id="R3e8363b00bb94b96" /><Relationship Type="http://schemas.openxmlformats.org/officeDocument/2006/relationships/notesMaster" Target="/ppt/notesMasters/notesMaster1.xml" Id="R7159252bbd994f77" /></Relationships>
</file>

<file path=ppt/notesSlides/_rels/notesSlide6.xml.rels>&#65279;<?xml version="1.0" encoding="utf-8"?><Relationships xmlns="http://schemas.openxmlformats.org/package/2006/relationships"><Relationship Type="http://schemas.openxmlformats.org/officeDocument/2006/relationships/slide" Target="/ppt/slides/slide6.xml" Id="R6828080300f54548" /><Relationship Type="http://schemas.openxmlformats.org/officeDocument/2006/relationships/notesMaster" Target="/ppt/notesMasters/notesMaster1.xml" Id="Rb2daf05fa70647b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New Outrise portfolio training sample adapted from creator-provided Event presentation 2.pdf (needs discovery, product knowledge, rejection and systems) and Leadership.pdf (team training). Business process applications are new adaptations, not historical client results. Event photographs show historical event participation, not client endorsements.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New Outrise portfolio training sample adapted from creator-provided Event presentation 2.pdf (needs discovery, product knowledge, rejection and systems) and Leadership.pdf (team training). Business process applications are new adaptations, not historical client results. Event photographs show historical event participation, not client endorsements.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New Outrise portfolio training sample adapted from creator-provided Event presentation 2.pdf (needs discovery, product knowledge, rejection and systems) and Leadership.pdf (team training). Business process applications are new adaptations, not historical client results. Event photographs show historical event participation, not client endorsements.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New Outrise portfolio training sample adapted from creator-provided Event presentation 2.pdf (needs discovery, product knowledge, rejection and systems) and Leadership.pdf (team training). Business process applications are new adaptations, not historical client results. Event photographs show historical event participation, not client endorsements.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New Outrise portfolio training sample adapted from creator-provided Event presentation 2.pdf (needs discovery, product knowledge, rejection and systems) and Leadership.pdf (team training). Business process applications are new adaptations, not historical client results. Event photographs show historical event participation, not client endorsements.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New Outrise portfolio training sample adapted from creator-provided Event presentation 2.pdf (needs discovery, product knowledge, rejection and systems) and Leadership.pdf (team training). Business process applications are new adaptations, not historical client results. Event photographs show historical event participation, not client endorsements.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d74b30208da47a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37552a2343e4583" /><Relationship Type="http://schemas.openxmlformats.org/officeDocument/2006/relationships/slideLayout" Target="/ppt/slideLayouts/slideLayout1.xml" Id="R804f18f5f99d498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04f18f5f99d498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9c1b979820843f9" /><Relationship Type="http://schemas.openxmlformats.org/officeDocument/2006/relationships/image" Target="/ppt/media/image.jpeg" Id="R9a444b2f67a94182" /><Relationship Type="http://schemas.openxmlformats.org/officeDocument/2006/relationships/notesSlide" Target="/ppt/notesSlides/notesSlide1.xml" Id="R0d0cd3c86fd74c04"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120c752a71664d3a" /><Relationship Type="http://schemas.openxmlformats.org/officeDocument/2006/relationships/image" Target="/ppt/media/image2.jpeg" Id="Rcad59a3c7a4c40af" /><Relationship Type="http://schemas.openxmlformats.org/officeDocument/2006/relationships/notesSlide" Target="/ppt/notesSlides/notesSlide2.xml" Id="R7ea4fd78f1374cc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41645d167c94d9a" /><Relationship Type="http://schemas.openxmlformats.org/officeDocument/2006/relationships/image" Target="/ppt/media/image3.jpeg" Id="R4d4e6a3b4b304f53" /><Relationship Type="http://schemas.openxmlformats.org/officeDocument/2006/relationships/notesSlide" Target="/ppt/notesSlides/notesSlide3.xml" Id="Rb7d34854cc2d444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da7a61c591b4953" /><Relationship Type="http://schemas.openxmlformats.org/officeDocument/2006/relationships/image" Target="/ppt/media/image4.jpeg" Id="Re25cb1cc066f449e" /><Relationship Type="http://schemas.openxmlformats.org/officeDocument/2006/relationships/notesSlide" Target="/ppt/notesSlides/notesSlide4.xml" Id="R70cb195d14854ae9"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ae26cfa2e054a5e" /><Relationship Type="http://schemas.openxmlformats.org/officeDocument/2006/relationships/image" Target="/ppt/media/image5.jpeg" Id="R30c4b11dbe954825" /><Relationship Type="http://schemas.openxmlformats.org/officeDocument/2006/relationships/notesSlide" Target="/ppt/notesSlides/notesSlide5.xml" Id="R6ffffc141a9a466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e194e90f91c24619" /><Relationship Type="http://schemas.openxmlformats.org/officeDocument/2006/relationships/image" Target="/ppt/media/image.png" Id="Rcddfa3f9aded4a0a" /><Relationship Type="http://schemas.openxmlformats.org/officeDocument/2006/relationships/notesSlide" Target="/ppt/notesSlides/notesSlide6.xml" Id="Rbcfba2d72ab548f1" /></Relationships>
</file>

<file path=ppt/slides/slide1.xml><?xml version="1.0" encoding="utf-8"?>
<p:sld xmlns:p="http://schemas.openxmlformats.org/presentationml/2006/main">
  <p:cSld>
    <p:bg>
      <p:bgPr>
        <a:solidFill xmlns:a="http://schemas.openxmlformats.org/drawingml/2006/main">
          <a:srgbClr val="101C32"/>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037297A-C238-4A3C-BCCF-D01D96C1B38C}"/>
              </a:ext>
            </a:extLst>
          </p:cNvPr>
          <p:cNvSpPr>
            <a:spLocks xmlns:a="http://schemas.openxmlformats.org/drawingml/2006/main" noGrp="1"/>
          </p:cNvSpPr>
          <p:nvPr/>
        </p:nvSpPr>
        <p:spPr>
          <a:xfrm xmlns:a="http://schemas.openxmlformats.org/drawingml/2006/main">
            <a:off x="609600" y="361950"/>
            <a:ext cx="6762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50D4E2"/>
                </a:solidFill>
                <a:latin typeface="Arial"/>
                <a:ea typeface="Arial"/>
                <a:cs typeface="Arial"/>
              </a:defRPr>
            </a:pPr>
            <a:r>
              <a:rPr sz="1500" b="1">
                <a:solidFill>
                  <a:srgbClr val="50D4E2"/>
                </a:solidFill>
                <a:latin typeface="Arial"/>
                <a:ea typeface="Arial"/>
                <a:cs typeface="Arial"/>
              </a:rPr>
              <a:t>OUTRISE ENTERPRISES</a:t>
            </a:r>
          </a:p>
        </p:txBody>
      </p:sp>
      <p:sp>
        <p:nvSpPr>
          <p:cNvPr id="2" name="">
            <a:extLst xmlns:a="http://schemas.openxmlformats.org/drawingml/2006/main">
              <a:ext uri="{FF2B5EF4-FFF2-40B4-BE49-F238E27FC236}">
                <a16:creationId xmlns:a16="http://schemas.microsoft.com/office/drawing/2014/main" id="{8BE00A06-FC21-41D0-81C4-34C5B5E70184}"/>
              </a:ext>
            </a:extLst>
          </p:cNvPr>
          <p:cNvSpPr>
            <a:spLocks xmlns:a="http://schemas.openxmlformats.org/drawingml/2006/main" noGrp="1"/>
          </p:cNvSpPr>
          <p:nvPr/>
        </p:nvSpPr>
        <p:spPr>
          <a:xfrm xmlns:a="http://schemas.openxmlformats.org/drawingml/2006/main">
            <a:off x="609600" y="1047750"/>
            <a:ext cx="6762750" cy="1638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FFFFFF"/>
                </a:solidFill>
                <a:latin typeface="Arial"/>
                <a:ea typeface="Arial"/>
                <a:cs typeface="Arial"/>
              </a:defRPr>
            </a:pPr>
            <a:r>
              <a:rPr sz="3450" b="1">
                <a:solidFill>
                  <a:srgbClr val="FFFFFF"/>
                </a:solidFill>
                <a:latin typeface="Arial"/>
                <a:ea typeface="Arial"/>
                <a:cs typeface="Arial"/>
              </a:rPr>
              <a:t>Customer conversations &amp; team follow-through</a:t>
            </a:r>
          </a:p>
        </p:txBody>
      </p:sp>
      <p:sp>
        <p:nvSpPr>
          <p:cNvPr id="3" name="">
            <a:extLst xmlns:a="http://schemas.openxmlformats.org/drawingml/2006/main">
              <a:ext uri="{FF2B5EF4-FFF2-40B4-BE49-F238E27FC236}">
                <a16:creationId xmlns:a16="http://schemas.microsoft.com/office/drawing/2014/main" id="{79C2160D-6CAD-4DA4-B72A-1C3C13CC9969}"/>
              </a:ext>
            </a:extLst>
          </p:cNvPr>
          <p:cNvSpPr>
            <a:spLocks xmlns:a="http://schemas.openxmlformats.org/drawingml/2006/main" noGrp="1"/>
          </p:cNvSpPr>
          <p:nvPr/>
        </p:nvSpPr>
        <p:spPr>
          <a:xfrm xmlns:a="http://schemas.openxmlformats.org/drawingml/2006/main">
            <a:off x="609600" y="2952750"/>
            <a:ext cx="657225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E0E8F4"/>
                </a:solidFill>
                <a:latin typeface="Arial"/>
                <a:ea typeface="Arial"/>
                <a:cs typeface="Arial"/>
              </a:defRPr>
            </a:pPr>
            <a:r>
              <a:rPr sz="1950" b="0">
                <a:solidFill>
                  <a:srgbClr val="E0E8F4"/>
                </a:solidFill>
                <a:latin typeface="Arial"/>
                <a:ea typeface="Arial"/>
                <a:cs typeface="Arial"/>
              </a:rPr>
              <a:t>A practical guide to understanding needs, handling objections and building a repeatable process.</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9a444b2f67a94182"/>
          <a:srcRect xmlns:a="http://schemas.openxmlformats.org/drawingml/2006/main" l="24677" t="0" r="24677" b="0"/>
          <a:stretch xmlns:a="http://schemas.openxmlformats.org/drawingml/2006/main">
            <a:fillRect l="0" t="0" r="0" b="0"/>
          </a:stretch>
        </p:blipFill>
        <p:spPr>
          <a:xfrm xmlns:a="http://schemas.openxmlformats.org/drawingml/2006/main">
            <a:off x="7953375" y="1009650"/>
            <a:ext cx="3619500" cy="4762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76A914ED-5AC4-4101-ADDE-50DC5074B906}"/>
              </a:ext>
            </a:extLst>
          </p:cNvPr>
          <p:cNvSpPr>
            <a:spLocks xmlns:a="http://schemas.openxmlformats.org/drawingml/2006/main" noGrp="1"/>
          </p:cNvSpPr>
          <p:nvPr/>
        </p:nvSpPr>
        <p:spPr>
          <a:xfrm xmlns:a="http://schemas.openxmlformats.org/drawingml/2006/main">
            <a:off x="609600" y="6238875"/>
            <a:ext cx="762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9FBCD1"/>
                </a:solidFill>
                <a:latin typeface="Arial"/>
                <a:ea typeface="Arial"/>
                <a:cs typeface="Arial"/>
              </a:defRPr>
            </a:pPr>
            <a:r>
              <a:rPr sz="1200" b="0">
                <a:solidFill>
                  <a:srgbClr val="9FBCD1"/>
                </a:solidFill>
                <a:latin typeface="Arial"/>
                <a:ea typeface="Arial"/>
                <a:cs typeface="Arial"/>
              </a:rPr>
              <a:t>Portfolio training sample · 01 / 06</a:t>
            </a:r>
          </a:p>
        </p:txBody>
      </p:sp>
    </p:spTree>
    <p:extLst>
      <p:ext uri="{BB962C8B-B14F-4D97-AF65-F5344CB8AC3E}">
        <p14:creationId xmlns:p14="http://schemas.microsoft.com/office/powerpoint/2010/main" val="1932382570"/>
      </p:ext>
    </p:extLst>
  </p:cSld>
</p:sld>
</file>

<file path=ppt/slides/slide2.xml><?xml version="1.0" encoding="utf-8"?>
<p:sld xmlns:p="http://schemas.openxmlformats.org/presentationml/2006/main">
  <p:cSld>
    <p:bg>
      <p:bgPr>
        <a:solidFill xmlns:a="http://schemas.openxmlformats.org/drawingml/2006/main">
          <a:srgbClr val="101C32"/>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8783295-7F99-4179-9634-74C808EB392A}"/>
              </a:ext>
            </a:extLst>
          </p:cNvPr>
          <p:cNvSpPr>
            <a:spLocks xmlns:a="http://schemas.openxmlformats.org/drawingml/2006/main" noGrp="1"/>
          </p:cNvSpPr>
          <p:nvPr/>
        </p:nvSpPr>
        <p:spPr>
          <a:xfrm xmlns:a="http://schemas.openxmlformats.org/drawingml/2006/main">
            <a:off x="609600" y="361950"/>
            <a:ext cx="6762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50D4E2"/>
                </a:solidFill>
                <a:latin typeface="Arial"/>
                <a:ea typeface="Arial"/>
                <a:cs typeface="Arial"/>
              </a:defRPr>
            </a:pPr>
            <a:r>
              <a:rPr sz="1500" b="1">
                <a:solidFill>
                  <a:srgbClr val="50D4E2"/>
                </a:solidFill>
                <a:latin typeface="Arial"/>
                <a:ea typeface="Arial"/>
                <a:cs typeface="Arial"/>
              </a:rPr>
              <a:t>OUTRISE ENTERPRISES</a:t>
            </a:r>
          </a:p>
        </p:txBody>
      </p:sp>
      <p:sp>
        <p:nvSpPr>
          <p:cNvPr id="2" name="">
            <a:extLst xmlns:a="http://schemas.openxmlformats.org/drawingml/2006/main">
              <a:ext uri="{FF2B5EF4-FFF2-40B4-BE49-F238E27FC236}">
                <a16:creationId xmlns:a16="http://schemas.microsoft.com/office/drawing/2014/main" id="{B0B22100-B913-4FED-ABE6-A23C163404D3}"/>
              </a:ext>
            </a:extLst>
          </p:cNvPr>
          <p:cNvSpPr>
            <a:spLocks xmlns:a="http://schemas.openxmlformats.org/drawingml/2006/main" noGrp="1"/>
          </p:cNvSpPr>
          <p:nvPr/>
        </p:nvSpPr>
        <p:spPr>
          <a:xfrm xmlns:a="http://schemas.openxmlformats.org/drawingml/2006/main">
            <a:off x="609600" y="1047750"/>
            <a:ext cx="6762750" cy="1638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FFFFFF"/>
                </a:solidFill>
                <a:latin typeface="Arial"/>
                <a:ea typeface="Arial"/>
                <a:cs typeface="Arial"/>
              </a:defRPr>
            </a:pPr>
            <a:r>
              <a:rPr sz="3450" b="1">
                <a:solidFill>
                  <a:srgbClr val="FFFFFF"/>
                </a:solidFill>
                <a:latin typeface="Arial"/>
                <a:ea typeface="Arial"/>
                <a:cs typeface="Arial"/>
              </a:rPr>
              <a:t>Understand the need before the pitch</a:t>
            </a:r>
          </a:p>
        </p:txBody>
      </p:sp>
      <p:sp>
        <p:nvSpPr>
          <p:cNvPr id="3" name="">
            <a:extLst xmlns:a="http://schemas.openxmlformats.org/drawingml/2006/main">
              <a:ext uri="{FF2B5EF4-FFF2-40B4-BE49-F238E27FC236}">
                <a16:creationId xmlns:a16="http://schemas.microsoft.com/office/drawing/2014/main" id="{19B0932D-EB04-4B1D-B581-F1B46C67AB0C}"/>
              </a:ext>
            </a:extLst>
          </p:cNvPr>
          <p:cNvSpPr>
            <a:spLocks xmlns:a="http://schemas.openxmlformats.org/drawingml/2006/main" noGrp="1"/>
          </p:cNvSpPr>
          <p:nvPr/>
        </p:nvSpPr>
        <p:spPr>
          <a:xfrm xmlns:a="http://schemas.openxmlformats.org/drawingml/2006/main">
            <a:off x="609600" y="2952750"/>
            <a:ext cx="657225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E0E8F4"/>
                </a:solidFill>
                <a:latin typeface="Arial"/>
                <a:ea typeface="Arial"/>
                <a:cs typeface="Arial"/>
              </a:defRPr>
            </a:pPr>
            <a:r>
              <a:rPr sz="1950" b="0">
                <a:solidFill>
                  <a:srgbClr val="E0E8F4"/>
                </a:solidFill>
                <a:latin typeface="Arial"/>
                <a:ea typeface="Arial"/>
                <a:cs typeface="Arial"/>
              </a:rPr>
              <a:t>Ask how the customer manages the work today.</a:t>
            </a:r>
          </a:p>
          <a:p xmlns:a="http://schemas.openxmlformats.org/drawingml/2006/main">
            <a:r>
              <a:t/>
            </a:r>
          </a:p>
          <a:p xmlns:a="http://schemas.openxmlformats.org/drawingml/2006/main">
            <a:pPr>
              <a:defRPr sz="1950" b="0">
                <a:solidFill>
                  <a:srgbClr val="E0E8F4"/>
                </a:solidFill>
                <a:latin typeface="Arial"/>
                <a:ea typeface="Arial"/>
                <a:cs typeface="Arial"/>
              </a:defRPr>
            </a:pPr>
            <a:r>
              <a:rPr sz="1950" b="0">
                <a:solidFill>
                  <a:srgbClr val="E0E8F4"/>
                </a:solidFill>
                <a:latin typeface="Arial"/>
                <a:ea typeface="Arial"/>
                <a:cs typeface="Arial"/>
              </a:rPr>
              <a:t>Find the repeated task, missed follow-up or unclear handoff.</a:t>
            </a:r>
          </a:p>
          <a:p xmlns:a="http://schemas.openxmlformats.org/drawingml/2006/main">
            <a:r>
              <a:t/>
            </a:r>
          </a:p>
          <a:p xmlns:a="http://schemas.openxmlformats.org/drawingml/2006/main">
            <a:pPr>
              <a:defRPr sz="1950" b="0">
                <a:solidFill>
                  <a:srgbClr val="E0E8F4"/>
                </a:solidFill>
                <a:latin typeface="Arial"/>
                <a:ea typeface="Arial"/>
                <a:cs typeface="Arial"/>
              </a:defRPr>
            </a:pPr>
            <a:r>
              <a:rPr sz="1950" b="0">
                <a:solidFill>
                  <a:srgbClr val="E0E8F4"/>
                </a:solidFill>
                <a:latin typeface="Arial"/>
                <a:ea typeface="Arial"/>
                <a:cs typeface="Arial"/>
              </a:rPr>
              <a:t>Agree what a useful outcome would look like.</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cad59a3c7a4c40af"/>
          <a:srcRect xmlns:a="http://schemas.openxmlformats.org/drawingml/2006/main" l="24677" t="0" r="24677" b="0"/>
          <a:stretch xmlns:a="http://schemas.openxmlformats.org/drawingml/2006/main">
            <a:fillRect l="0" t="0" r="0" b="0"/>
          </a:stretch>
        </p:blipFill>
        <p:spPr>
          <a:xfrm xmlns:a="http://schemas.openxmlformats.org/drawingml/2006/main">
            <a:off x="7953375" y="1009650"/>
            <a:ext cx="3619500" cy="4762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F390606F-5D03-4B0D-8192-82BDC47403F6}"/>
              </a:ext>
            </a:extLst>
          </p:cNvPr>
          <p:cNvSpPr>
            <a:spLocks xmlns:a="http://schemas.openxmlformats.org/drawingml/2006/main" noGrp="1"/>
          </p:cNvSpPr>
          <p:nvPr/>
        </p:nvSpPr>
        <p:spPr>
          <a:xfrm xmlns:a="http://schemas.openxmlformats.org/drawingml/2006/main">
            <a:off x="609600" y="6238875"/>
            <a:ext cx="762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9FBCD1"/>
                </a:solidFill>
                <a:latin typeface="Arial"/>
                <a:ea typeface="Arial"/>
                <a:cs typeface="Arial"/>
              </a:defRPr>
            </a:pPr>
            <a:r>
              <a:rPr sz="1200" b="0">
                <a:solidFill>
                  <a:srgbClr val="9FBCD1"/>
                </a:solidFill>
                <a:latin typeface="Arial"/>
                <a:ea typeface="Arial"/>
                <a:cs typeface="Arial"/>
              </a:rPr>
              <a:t>Portfolio training sample · 02 / 06</a:t>
            </a:r>
          </a:p>
        </p:txBody>
      </p:sp>
    </p:spTree>
    <p:extLst>
      <p:ext uri="{BB962C8B-B14F-4D97-AF65-F5344CB8AC3E}">
        <p14:creationId xmlns:p14="http://schemas.microsoft.com/office/powerpoint/2010/main" val="359383500"/>
      </p:ext>
    </p:extLst>
  </p:cSld>
</p:sld>
</file>

<file path=ppt/slides/slide3.xml><?xml version="1.0" encoding="utf-8"?>
<p:sld xmlns:p="http://schemas.openxmlformats.org/presentationml/2006/main">
  <p:cSld>
    <p:bg>
      <p:bgPr>
        <a:solidFill xmlns:a="http://schemas.openxmlformats.org/drawingml/2006/main">
          <a:srgbClr val="101C32"/>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15E3716-EAEB-44AA-B603-2748DD560CF2}"/>
              </a:ext>
            </a:extLst>
          </p:cNvPr>
          <p:cNvSpPr>
            <a:spLocks xmlns:a="http://schemas.openxmlformats.org/drawingml/2006/main" noGrp="1"/>
          </p:cNvSpPr>
          <p:nvPr/>
        </p:nvSpPr>
        <p:spPr>
          <a:xfrm xmlns:a="http://schemas.openxmlformats.org/drawingml/2006/main">
            <a:off x="609600" y="361950"/>
            <a:ext cx="6762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50D4E2"/>
                </a:solidFill>
                <a:latin typeface="Arial"/>
                <a:ea typeface="Arial"/>
                <a:cs typeface="Arial"/>
              </a:defRPr>
            </a:pPr>
            <a:r>
              <a:rPr sz="1500" b="1">
                <a:solidFill>
                  <a:srgbClr val="50D4E2"/>
                </a:solidFill>
                <a:latin typeface="Arial"/>
                <a:ea typeface="Arial"/>
                <a:cs typeface="Arial"/>
              </a:rPr>
              <a:t>OUTRISE ENTERPRISES</a:t>
            </a:r>
          </a:p>
        </p:txBody>
      </p:sp>
      <p:sp>
        <p:nvSpPr>
          <p:cNvPr id="2" name="">
            <a:extLst xmlns:a="http://schemas.openxmlformats.org/drawingml/2006/main">
              <a:ext uri="{FF2B5EF4-FFF2-40B4-BE49-F238E27FC236}">
                <a16:creationId xmlns:a16="http://schemas.microsoft.com/office/drawing/2014/main" id="{B587CDB4-890B-40FD-BE11-18B6EC4A2B1F}"/>
              </a:ext>
            </a:extLst>
          </p:cNvPr>
          <p:cNvSpPr>
            <a:spLocks xmlns:a="http://schemas.openxmlformats.org/drawingml/2006/main" noGrp="1"/>
          </p:cNvSpPr>
          <p:nvPr/>
        </p:nvSpPr>
        <p:spPr>
          <a:xfrm xmlns:a="http://schemas.openxmlformats.org/drawingml/2006/main">
            <a:off x="609600" y="1047750"/>
            <a:ext cx="6762750" cy="1638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FFFFFF"/>
                </a:solidFill>
                <a:latin typeface="Arial"/>
                <a:ea typeface="Arial"/>
                <a:cs typeface="Arial"/>
              </a:defRPr>
            </a:pPr>
            <a:r>
              <a:rPr sz="3450" b="1">
                <a:solidFill>
                  <a:srgbClr val="FFFFFF"/>
                </a:solidFill>
                <a:latin typeface="Arial"/>
                <a:ea typeface="Arial"/>
                <a:cs typeface="Arial"/>
              </a:rPr>
              <a:t>Explain the solution in their context</a:t>
            </a:r>
          </a:p>
        </p:txBody>
      </p:sp>
      <p:sp>
        <p:nvSpPr>
          <p:cNvPr id="3" name="">
            <a:extLst xmlns:a="http://schemas.openxmlformats.org/drawingml/2006/main">
              <a:ext uri="{FF2B5EF4-FFF2-40B4-BE49-F238E27FC236}">
                <a16:creationId xmlns:a16="http://schemas.microsoft.com/office/drawing/2014/main" id="{0C5CC33F-3B2E-47F3-8807-3BF27F3DD7EE}"/>
              </a:ext>
            </a:extLst>
          </p:cNvPr>
          <p:cNvSpPr>
            <a:spLocks xmlns:a="http://schemas.openxmlformats.org/drawingml/2006/main" noGrp="1"/>
          </p:cNvSpPr>
          <p:nvPr/>
        </p:nvSpPr>
        <p:spPr>
          <a:xfrm xmlns:a="http://schemas.openxmlformats.org/drawingml/2006/main">
            <a:off x="609600" y="2952750"/>
            <a:ext cx="657225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E0E8F4"/>
                </a:solidFill>
                <a:latin typeface="Arial"/>
                <a:ea typeface="Arial"/>
                <a:cs typeface="Arial"/>
              </a:defRPr>
            </a:pPr>
            <a:r>
              <a:rPr sz="1950" b="0">
                <a:solidFill>
                  <a:srgbClr val="E0E8F4"/>
                </a:solidFill>
                <a:latin typeface="Arial"/>
                <a:ea typeface="Arial"/>
                <a:cs typeface="Arial"/>
              </a:rPr>
              <a:t>Know the process and the tools before recommending a change.</a:t>
            </a:r>
          </a:p>
          <a:p xmlns:a="http://schemas.openxmlformats.org/drawingml/2006/main">
            <a:r>
              <a:t/>
            </a:r>
          </a:p>
          <a:p xmlns:a="http://schemas.openxmlformats.org/drawingml/2006/main">
            <a:pPr>
              <a:defRPr sz="1950" b="0">
                <a:solidFill>
                  <a:srgbClr val="E0E8F4"/>
                </a:solidFill>
                <a:latin typeface="Arial"/>
                <a:ea typeface="Arial"/>
                <a:cs typeface="Arial"/>
              </a:defRPr>
            </a:pPr>
            <a:r>
              <a:rPr sz="1950" b="0">
                <a:solidFill>
                  <a:srgbClr val="E0E8F4"/>
                </a:solidFill>
                <a:latin typeface="Arial"/>
                <a:ea typeface="Arial"/>
                <a:cs typeface="Arial"/>
              </a:rPr>
              <a:t>Use an example that matches the customer’s situation.</a:t>
            </a:r>
          </a:p>
          <a:p xmlns:a="http://schemas.openxmlformats.org/drawingml/2006/main">
            <a:r>
              <a:t/>
            </a:r>
          </a:p>
          <a:p xmlns:a="http://schemas.openxmlformats.org/drawingml/2006/main">
            <a:pPr>
              <a:defRPr sz="1950" b="0">
                <a:solidFill>
                  <a:srgbClr val="E0E8F4"/>
                </a:solidFill>
                <a:latin typeface="Arial"/>
                <a:ea typeface="Arial"/>
                <a:cs typeface="Arial"/>
              </a:defRPr>
            </a:pPr>
            <a:r>
              <a:rPr sz="1950" b="0">
                <a:solidFill>
                  <a:srgbClr val="E0E8F4"/>
                </a:solidFill>
                <a:latin typeface="Arial"/>
                <a:ea typeface="Arial"/>
                <a:cs typeface="Arial"/>
              </a:rPr>
              <a:t>Explain what people will still review or decide.</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4d4e6a3b4b304f53"/>
          <a:srcRect xmlns:a="http://schemas.openxmlformats.org/drawingml/2006/main" l="0" t="658" r="0" b="658"/>
          <a:stretch xmlns:a="http://schemas.openxmlformats.org/drawingml/2006/main">
            <a:fillRect l="0" t="0" r="0" b="0"/>
          </a:stretch>
        </p:blipFill>
        <p:spPr>
          <a:xfrm xmlns:a="http://schemas.openxmlformats.org/drawingml/2006/main">
            <a:off x="7953375" y="1009650"/>
            <a:ext cx="3619500" cy="4762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A96A2132-C9C7-4D42-8491-DD2AFFE3ECBE}"/>
              </a:ext>
            </a:extLst>
          </p:cNvPr>
          <p:cNvSpPr>
            <a:spLocks xmlns:a="http://schemas.openxmlformats.org/drawingml/2006/main" noGrp="1"/>
          </p:cNvSpPr>
          <p:nvPr/>
        </p:nvSpPr>
        <p:spPr>
          <a:xfrm xmlns:a="http://schemas.openxmlformats.org/drawingml/2006/main">
            <a:off x="609600" y="6238875"/>
            <a:ext cx="762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9FBCD1"/>
                </a:solidFill>
                <a:latin typeface="Arial"/>
                <a:ea typeface="Arial"/>
                <a:cs typeface="Arial"/>
              </a:defRPr>
            </a:pPr>
            <a:r>
              <a:rPr sz="1200" b="0">
                <a:solidFill>
                  <a:srgbClr val="9FBCD1"/>
                </a:solidFill>
                <a:latin typeface="Arial"/>
                <a:ea typeface="Arial"/>
                <a:cs typeface="Arial"/>
              </a:rPr>
              <a:t>Portfolio training sample · 03 / 06</a:t>
            </a:r>
          </a:p>
        </p:txBody>
      </p:sp>
    </p:spTree>
    <p:extLst>
      <p:ext uri="{BB962C8B-B14F-4D97-AF65-F5344CB8AC3E}">
        <p14:creationId xmlns:p14="http://schemas.microsoft.com/office/powerpoint/2010/main" val="311047145"/>
      </p:ext>
    </p:extLst>
  </p:cSld>
</p:sld>
</file>

<file path=ppt/slides/slide4.xml><?xml version="1.0" encoding="utf-8"?>
<p:sld xmlns:p="http://schemas.openxmlformats.org/presentationml/2006/main">
  <p:cSld>
    <p:bg>
      <p:bgPr>
        <a:solidFill xmlns:a="http://schemas.openxmlformats.org/drawingml/2006/main">
          <a:srgbClr val="101C32"/>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A8DB149-6040-4D42-8258-D21324186391}"/>
              </a:ext>
            </a:extLst>
          </p:cNvPr>
          <p:cNvSpPr>
            <a:spLocks xmlns:a="http://schemas.openxmlformats.org/drawingml/2006/main" noGrp="1"/>
          </p:cNvSpPr>
          <p:nvPr/>
        </p:nvSpPr>
        <p:spPr>
          <a:xfrm xmlns:a="http://schemas.openxmlformats.org/drawingml/2006/main">
            <a:off x="609600" y="361950"/>
            <a:ext cx="6762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50D4E2"/>
                </a:solidFill>
                <a:latin typeface="Arial"/>
                <a:ea typeface="Arial"/>
                <a:cs typeface="Arial"/>
              </a:defRPr>
            </a:pPr>
            <a:r>
              <a:rPr sz="1500" b="1">
                <a:solidFill>
                  <a:srgbClr val="50D4E2"/>
                </a:solidFill>
                <a:latin typeface="Arial"/>
                <a:ea typeface="Arial"/>
                <a:cs typeface="Arial"/>
              </a:rPr>
              <a:t>OUTRISE ENTERPRISES</a:t>
            </a:r>
          </a:p>
        </p:txBody>
      </p:sp>
      <p:sp>
        <p:nvSpPr>
          <p:cNvPr id="2" name="">
            <a:extLst xmlns:a="http://schemas.openxmlformats.org/drawingml/2006/main">
              <a:ext uri="{FF2B5EF4-FFF2-40B4-BE49-F238E27FC236}">
                <a16:creationId xmlns:a16="http://schemas.microsoft.com/office/drawing/2014/main" id="{047DCD63-F933-46F7-AB03-240F38477831}"/>
              </a:ext>
            </a:extLst>
          </p:cNvPr>
          <p:cNvSpPr>
            <a:spLocks xmlns:a="http://schemas.openxmlformats.org/drawingml/2006/main" noGrp="1"/>
          </p:cNvSpPr>
          <p:nvPr/>
        </p:nvSpPr>
        <p:spPr>
          <a:xfrm xmlns:a="http://schemas.openxmlformats.org/drawingml/2006/main">
            <a:off x="609600" y="1047750"/>
            <a:ext cx="6762750" cy="1638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FFFFFF"/>
                </a:solidFill>
                <a:latin typeface="Arial"/>
                <a:ea typeface="Arial"/>
                <a:cs typeface="Arial"/>
              </a:defRPr>
            </a:pPr>
            <a:r>
              <a:rPr sz="3450" b="1">
                <a:solidFill>
                  <a:srgbClr val="FFFFFF"/>
                </a:solidFill>
                <a:latin typeface="Arial"/>
                <a:ea typeface="Arial"/>
                <a:cs typeface="Arial"/>
              </a:rPr>
              <a:t>Handle objections with a clear next step</a:t>
            </a:r>
          </a:p>
        </p:txBody>
      </p:sp>
      <p:sp>
        <p:nvSpPr>
          <p:cNvPr id="3" name="">
            <a:extLst xmlns:a="http://schemas.openxmlformats.org/drawingml/2006/main">
              <a:ext uri="{FF2B5EF4-FFF2-40B4-BE49-F238E27FC236}">
                <a16:creationId xmlns:a16="http://schemas.microsoft.com/office/drawing/2014/main" id="{052B80C0-368D-44CC-BC92-F4B1CBED7FC1}"/>
              </a:ext>
            </a:extLst>
          </p:cNvPr>
          <p:cNvSpPr>
            <a:spLocks xmlns:a="http://schemas.openxmlformats.org/drawingml/2006/main" noGrp="1"/>
          </p:cNvSpPr>
          <p:nvPr/>
        </p:nvSpPr>
        <p:spPr>
          <a:xfrm xmlns:a="http://schemas.openxmlformats.org/drawingml/2006/main">
            <a:off x="609600" y="2952750"/>
            <a:ext cx="657225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E0E8F4"/>
                </a:solidFill>
                <a:latin typeface="Arial"/>
                <a:ea typeface="Arial"/>
                <a:cs typeface="Arial"/>
              </a:defRPr>
            </a:pPr>
            <a:r>
              <a:rPr sz="1950" b="0">
                <a:solidFill>
                  <a:srgbClr val="E0E8F4"/>
                </a:solidFill>
                <a:latin typeface="Arial"/>
                <a:ea typeface="Arial"/>
                <a:cs typeface="Arial"/>
              </a:rPr>
              <a:t>Listen to the concern and ask what is missing.</a:t>
            </a:r>
          </a:p>
          <a:p xmlns:a="http://schemas.openxmlformats.org/drawingml/2006/main">
            <a:r>
              <a:t/>
            </a:r>
          </a:p>
          <a:p xmlns:a="http://schemas.openxmlformats.org/drawingml/2006/main">
            <a:pPr>
              <a:defRPr sz="1950" b="0">
                <a:solidFill>
                  <a:srgbClr val="E0E8F4"/>
                </a:solidFill>
                <a:latin typeface="Arial"/>
                <a:ea typeface="Arial"/>
                <a:cs typeface="Arial"/>
              </a:defRPr>
            </a:pPr>
            <a:r>
              <a:rPr sz="1950" b="0">
                <a:solidFill>
                  <a:srgbClr val="E0E8F4"/>
                </a:solidFill>
                <a:latin typeface="Arial"/>
                <a:ea typeface="Arial"/>
                <a:cs typeface="Arial"/>
              </a:rPr>
              <a:t>Respond with the relevant information rather than a bigger promise.</a:t>
            </a:r>
          </a:p>
          <a:p xmlns:a="http://schemas.openxmlformats.org/drawingml/2006/main">
            <a:r>
              <a:t/>
            </a:r>
          </a:p>
          <a:p xmlns:a="http://schemas.openxmlformats.org/drawingml/2006/main">
            <a:pPr>
              <a:defRPr sz="1950" b="0">
                <a:solidFill>
                  <a:srgbClr val="E0E8F4"/>
                </a:solidFill>
                <a:latin typeface="Arial"/>
                <a:ea typeface="Arial"/>
                <a:cs typeface="Arial"/>
              </a:defRPr>
            </a:pPr>
            <a:r>
              <a:rPr sz="1950" b="0">
                <a:solidFill>
                  <a:srgbClr val="E0E8F4"/>
                </a:solidFill>
                <a:latin typeface="Arial"/>
                <a:ea typeface="Arial"/>
                <a:cs typeface="Arial"/>
              </a:rPr>
              <a:t>Record the decision and agree whether to follow up.</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e25cb1cc066f449e"/>
          <a:srcRect xmlns:a="http://schemas.openxmlformats.org/drawingml/2006/main" l="0" t="6157" r="0" b="6157"/>
          <a:stretch xmlns:a="http://schemas.openxmlformats.org/drawingml/2006/main">
            <a:fillRect l="0" t="0" r="0" b="0"/>
          </a:stretch>
        </p:blipFill>
        <p:spPr>
          <a:xfrm xmlns:a="http://schemas.openxmlformats.org/drawingml/2006/main">
            <a:off x="7953375" y="1009650"/>
            <a:ext cx="3619500" cy="4762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6933E66C-17FD-47B5-B26F-0692301210EB}"/>
              </a:ext>
            </a:extLst>
          </p:cNvPr>
          <p:cNvSpPr>
            <a:spLocks xmlns:a="http://schemas.openxmlformats.org/drawingml/2006/main" noGrp="1"/>
          </p:cNvSpPr>
          <p:nvPr/>
        </p:nvSpPr>
        <p:spPr>
          <a:xfrm xmlns:a="http://schemas.openxmlformats.org/drawingml/2006/main">
            <a:off x="609600" y="6238875"/>
            <a:ext cx="762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9FBCD1"/>
                </a:solidFill>
                <a:latin typeface="Arial"/>
                <a:ea typeface="Arial"/>
                <a:cs typeface="Arial"/>
              </a:defRPr>
            </a:pPr>
            <a:r>
              <a:rPr sz="1200" b="0">
                <a:solidFill>
                  <a:srgbClr val="9FBCD1"/>
                </a:solidFill>
                <a:latin typeface="Arial"/>
                <a:ea typeface="Arial"/>
                <a:cs typeface="Arial"/>
              </a:rPr>
              <a:t>Portfolio training sample · 04 / 06</a:t>
            </a:r>
          </a:p>
        </p:txBody>
      </p:sp>
    </p:spTree>
    <p:extLst>
      <p:ext uri="{BB962C8B-B14F-4D97-AF65-F5344CB8AC3E}">
        <p14:creationId xmlns:p14="http://schemas.microsoft.com/office/powerpoint/2010/main" val="1980375778"/>
      </p:ext>
    </p:extLst>
  </p:cSld>
</p:sld>
</file>

<file path=ppt/slides/slide5.xml><?xml version="1.0" encoding="utf-8"?>
<p:sld xmlns:p="http://schemas.openxmlformats.org/presentationml/2006/main">
  <p:cSld>
    <p:bg>
      <p:bgPr>
        <a:solidFill xmlns:a="http://schemas.openxmlformats.org/drawingml/2006/main">
          <a:srgbClr val="101C32"/>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3AE926D-54F3-4AC6-ABB3-44D222C96E1E}"/>
              </a:ext>
            </a:extLst>
          </p:cNvPr>
          <p:cNvSpPr>
            <a:spLocks xmlns:a="http://schemas.openxmlformats.org/drawingml/2006/main" noGrp="1"/>
          </p:cNvSpPr>
          <p:nvPr/>
        </p:nvSpPr>
        <p:spPr>
          <a:xfrm xmlns:a="http://schemas.openxmlformats.org/drawingml/2006/main">
            <a:off x="609600" y="361950"/>
            <a:ext cx="6762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50D4E2"/>
                </a:solidFill>
                <a:latin typeface="Arial"/>
                <a:ea typeface="Arial"/>
                <a:cs typeface="Arial"/>
              </a:defRPr>
            </a:pPr>
            <a:r>
              <a:rPr sz="1500" b="1">
                <a:solidFill>
                  <a:srgbClr val="50D4E2"/>
                </a:solidFill>
                <a:latin typeface="Arial"/>
                <a:ea typeface="Arial"/>
                <a:cs typeface="Arial"/>
              </a:rPr>
              <a:t>OUTRISE ENTERPRISES</a:t>
            </a:r>
          </a:p>
        </p:txBody>
      </p:sp>
      <p:sp>
        <p:nvSpPr>
          <p:cNvPr id="2" name="">
            <a:extLst xmlns:a="http://schemas.openxmlformats.org/drawingml/2006/main">
              <a:ext uri="{FF2B5EF4-FFF2-40B4-BE49-F238E27FC236}">
                <a16:creationId xmlns:a16="http://schemas.microsoft.com/office/drawing/2014/main" id="{E7B5A40D-336A-4AC0-ACFA-E1111F5D2490}"/>
              </a:ext>
            </a:extLst>
          </p:cNvPr>
          <p:cNvSpPr>
            <a:spLocks xmlns:a="http://schemas.openxmlformats.org/drawingml/2006/main" noGrp="1"/>
          </p:cNvSpPr>
          <p:nvPr/>
        </p:nvSpPr>
        <p:spPr>
          <a:xfrm xmlns:a="http://schemas.openxmlformats.org/drawingml/2006/main">
            <a:off x="609600" y="1047750"/>
            <a:ext cx="6762750" cy="1638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FFFFFF"/>
                </a:solidFill>
                <a:latin typeface="Arial"/>
                <a:ea typeface="Arial"/>
                <a:cs typeface="Arial"/>
              </a:defRPr>
            </a:pPr>
            <a:r>
              <a:rPr sz="3450" b="1">
                <a:solidFill>
                  <a:srgbClr val="FFFFFF"/>
                </a:solidFill>
                <a:latin typeface="Arial"/>
                <a:ea typeface="Arial"/>
                <a:cs typeface="Arial"/>
              </a:rPr>
              <a:t>Make follow-through repeatable</a:t>
            </a:r>
          </a:p>
        </p:txBody>
      </p:sp>
      <p:sp>
        <p:nvSpPr>
          <p:cNvPr id="3" name="">
            <a:extLst xmlns:a="http://schemas.openxmlformats.org/drawingml/2006/main">
              <a:ext uri="{FF2B5EF4-FFF2-40B4-BE49-F238E27FC236}">
                <a16:creationId xmlns:a16="http://schemas.microsoft.com/office/drawing/2014/main" id="{267DE934-FEB5-41B4-AD6D-9D8DADFA0DF9}"/>
              </a:ext>
            </a:extLst>
          </p:cNvPr>
          <p:cNvSpPr>
            <a:spLocks xmlns:a="http://schemas.openxmlformats.org/drawingml/2006/main" noGrp="1"/>
          </p:cNvSpPr>
          <p:nvPr/>
        </p:nvSpPr>
        <p:spPr>
          <a:xfrm xmlns:a="http://schemas.openxmlformats.org/drawingml/2006/main">
            <a:off x="609600" y="2952750"/>
            <a:ext cx="657225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E0E8F4"/>
                </a:solidFill>
                <a:latin typeface="Arial"/>
                <a:ea typeface="Arial"/>
                <a:cs typeface="Arial"/>
              </a:defRPr>
            </a:pPr>
            <a:r>
              <a:rPr sz="1950" b="0">
                <a:solidFill>
                  <a:srgbClr val="E0E8F4"/>
                </a:solidFill>
                <a:latin typeface="Arial"/>
                <a:ea typeface="Arial"/>
                <a:cs typeface="Arial"/>
              </a:rPr>
              <a:t>Capture the enquiry in one working list.</a:t>
            </a:r>
          </a:p>
          <a:p xmlns:a="http://schemas.openxmlformats.org/drawingml/2006/main">
            <a:r>
              <a:t/>
            </a:r>
          </a:p>
          <a:p xmlns:a="http://schemas.openxmlformats.org/drawingml/2006/main">
            <a:pPr>
              <a:defRPr sz="1950" b="0">
                <a:solidFill>
                  <a:srgbClr val="E0E8F4"/>
                </a:solidFill>
                <a:latin typeface="Arial"/>
                <a:ea typeface="Arial"/>
                <a:cs typeface="Arial"/>
              </a:defRPr>
            </a:pPr>
            <a:r>
              <a:rPr sz="1950" b="0">
                <a:solidFill>
                  <a:srgbClr val="E0E8F4"/>
                </a:solidFill>
                <a:latin typeface="Arial"/>
                <a:ea typeface="Arial"/>
                <a:cs typeface="Arial"/>
              </a:rPr>
              <a:t>Record interest and assign the next action.</a:t>
            </a:r>
          </a:p>
          <a:p xmlns:a="http://schemas.openxmlformats.org/drawingml/2006/main">
            <a:r>
              <a:t/>
            </a:r>
          </a:p>
          <a:p xmlns:a="http://schemas.openxmlformats.org/drawingml/2006/main">
            <a:pPr>
              <a:defRPr sz="1950" b="0">
                <a:solidFill>
                  <a:srgbClr val="E0E8F4"/>
                </a:solidFill>
                <a:latin typeface="Arial"/>
                <a:ea typeface="Arial"/>
                <a:cs typeface="Arial"/>
              </a:defRPr>
            </a:pPr>
            <a:r>
              <a:rPr sz="1950" b="0">
                <a:solidFill>
                  <a:srgbClr val="E0E8F4"/>
                </a:solidFill>
                <a:latin typeface="Arial"/>
                <a:ea typeface="Arial"/>
                <a:cs typeface="Arial"/>
              </a:rPr>
              <a:t>Check that completed steps are handed over to the right person.</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30c4b11dbe954825"/>
          <a:srcRect xmlns:a="http://schemas.openxmlformats.org/drawingml/2006/main" l="0" t="658" r="0" b="658"/>
          <a:stretch xmlns:a="http://schemas.openxmlformats.org/drawingml/2006/main">
            <a:fillRect l="0" t="0" r="0" b="0"/>
          </a:stretch>
        </p:blipFill>
        <p:spPr>
          <a:xfrm xmlns:a="http://schemas.openxmlformats.org/drawingml/2006/main">
            <a:off x="7953375" y="1009650"/>
            <a:ext cx="3619500" cy="4762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1A356858-363A-484F-9FCD-43ED271B60B9}"/>
              </a:ext>
            </a:extLst>
          </p:cNvPr>
          <p:cNvSpPr>
            <a:spLocks xmlns:a="http://schemas.openxmlformats.org/drawingml/2006/main" noGrp="1"/>
          </p:cNvSpPr>
          <p:nvPr/>
        </p:nvSpPr>
        <p:spPr>
          <a:xfrm xmlns:a="http://schemas.openxmlformats.org/drawingml/2006/main">
            <a:off x="609600" y="6238875"/>
            <a:ext cx="762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9FBCD1"/>
                </a:solidFill>
                <a:latin typeface="Arial"/>
                <a:ea typeface="Arial"/>
                <a:cs typeface="Arial"/>
              </a:defRPr>
            </a:pPr>
            <a:r>
              <a:rPr sz="1200" b="0">
                <a:solidFill>
                  <a:srgbClr val="9FBCD1"/>
                </a:solidFill>
                <a:latin typeface="Arial"/>
                <a:ea typeface="Arial"/>
                <a:cs typeface="Arial"/>
              </a:rPr>
              <a:t>Portfolio training sample · 05 / 06</a:t>
            </a:r>
          </a:p>
        </p:txBody>
      </p:sp>
    </p:spTree>
    <p:extLst>
      <p:ext uri="{BB962C8B-B14F-4D97-AF65-F5344CB8AC3E}">
        <p14:creationId xmlns:p14="http://schemas.microsoft.com/office/powerpoint/2010/main" val="931844517"/>
      </p:ext>
    </p:extLst>
  </p:cSld>
</p:sld>
</file>

<file path=ppt/slides/slide6.xml><?xml version="1.0" encoding="utf-8"?>
<p:sld xmlns:p="http://schemas.openxmlformats.org/presentationml/2006/main">
  <p:cSld>
    <p:bg>
      <p:bgPr>
        <a:solidFill xmlns:a="http://schemas.openxmlformats.org/drawingml/2006/main">
          <a:srgbClr val="101C32"/>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5A1F6D0-FAE9-45EC-AFFA-1D9C9FDA9F77}"/>
              </a:ext>
            </a:extLst>
          </p:cNvPr>
          <p:cNvSpPr>
            <a:spLocks xmlns:a="http://schemas.openxmlformats.org/drawingml/2006/main" noGrp="1"/>
          </p:cNvSpPr>
          <p:nvPr/>
        </p:nvSpPr>
        <p:spPr>
          <a:xfrm xmlns:a="http://schemas.openxmlformats.org/drawingml/2006/main">
            <a:off x="609600" y="361950"/>
            <a:ext cx="6762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50D4E2"/>
                </a:solidFill>
                <a:latin typeface="Arial"/>
                <a:ea typeface="Arial"/>
                <a:cs typeface="Arial"/>
              </a:defRPr>
            </a:pPr>
            <a:r>
              <a:rPr sz="1500" b="1">
                <a:solidFill>
                  <a:srgbClr val="50D4E2"/>
                </a:solidFill>
                <a:latin typeface="Arial"/>
                <a:ea typeface="Arial"/>
                <a:cs typeface="Arial"/>
              </a:rPr>
              <a:t>OUTRISE ENTERPRISES</a:t>
            </a:r>
          </a:p>
        </p:txBody>
      </p:sp>
      <p:sp>
        <p:nvSpPr>
          <p:cNvPr id="2" name="">
            <a:extLst xmlns:a="http://schemas.openxmlformats.org/drawingml/2006/main">
              <a:ext uri="{FF2B5EF4-FFF2-40B4-BE49-F238E27FC236}">
                <a16:creationId xmlns:a16="http://schemas.microsoft.com/office/drawing/2014/main" id="{02DA313F-EF44-496C-B905-7E2B1FFCA0BE}"/>
              </a:ext>
            </a:extLst>
          </p:cNvPr>
          <p:cNvSpPr>
            <a:spLocks xmlns:a="http://schemas.openxmlformats.org/drawingml/2006/main" noGrp="1"/>
          </p:cNvSpPr>
          <p:nvPr/>
        </p:nvSpPr>
        <p:spPr>
          <a:xfrm xmlns:a="http://schemas.openxmlformats.org/drawingml/2006/main">
            <a:off x="609600" y="1047750"/>
            <a:ext cx="6762750" cy="1638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FFFFFF"/>
                </a:solidFill>
                <a:latin typeface="Arial"/>
                <a:ea typeface="Arial"/>
                <a:cs typeface="Arial"/>
              </a:defRPr>
            </a:pPr>
            <a:r>
              <a:rPr sz="3450" b="1">
                <a:solidFill>
                  <a:srgbClr val="FFFFFF"/>
                </a:solidFill>
                <a:latin typeface="Arial"/>
                <a:ea typeface="Arial"/>
                <a:cs typeface="Arial"/>
              </a:rPr>
              <a:t>Help the team use the process</a:t>
            </a:r>
          </a:p>
        </p:txBody>
      </p:sp>
      <p:sp>
        <p:nvSpPr>
          <p:cNvPr id="3" name="">
            <a:extLst xmlns:a="http://schemas.openxmlformats.org/drawingml/2006/main">
              <a:ext uri="{FF2B5EF4-FFF2-40B4-BE49-F238E27FC236}">
                <a16:creationId xmlns:a16="http://schemas.microsoft.com/office/drawing/2014/main" id="{83C963DC-CFB4-435C-B904-41551C2D93B2}"/>
              </a:ext>
            </a:extLst>
          </p:cNvPr>
          <p:cNvSpPr>
            <a:spLocks xmlns:a="http://schemas.openxmlformats.org/drawingml/2006/main" noGrp="1"/>
          </p:cNvSpPr>
          <p:nvPr/>
        </p:nvSpPr>
        <p:spPr>
          <a:xfrm xmlns:a="http://schemas.openxmlformats.org/drawingml/2006/main">
            <a:off x="609600" y="2952750"/>
            <a:ext cx="657225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E0E8F4"/>
                </a:solidFill>
                <a:latin typeface="Arial"/>
                <a:ea typeface="Arial"/>
                <a:cs typeface="Arial"/>
              </a:defRPr>
            </a:pPr>
            <a:r>
              <a:rPr sz="1950" b="0">
                <a:solidFill>
                  <a:srgbClr val="E0E8F4"/>
                </a:solidFill>
                <a:latin typeface="Arial"/>
                <a:ea typeface="Arial"/>
                <a:cs typeface="Arial"/>
              </a:rPr>
              <a:t>Explain the stages in plain language.</a:t>
            </a:r>
          </a:p>
          <a:p xmlns:a="http://schemas.openxmlformats.org/drawingml/2006/main">
            <a:r>
              <a:t/>
            </a:r>
          </a:p>
          <a:p xmlns:a="http://schemas.openxmlformats.org/drawingml/2006/main">
            <a:pPr>
              <a:defRPr sz="1950" b="0">
                <a:solidFill>
                  <a:srgbClr val="E0E8F4"/>
                </a:solidFill>
                <a:latin typeface="Arial"/>
                <a:ea typeface="Arial"/>
                <a:cs typeface="Arial"/>
              </a:defRPr>
            </a:pPr>
            <a:r>
              <a:rPr sz="1950" b="0">
                <a:solidFill>
                  <a:srgbClr val="E0E8F4"/>
                </a:solidFill>
                <a:latin typeface="Arial"/>
                <a:ea typeface="Arial"/>
                <a:cs typeface="Arial"/>
              </a:rPr>
              <a:t>Practise common conversations and handoffs together.</a:t>
            </a:r>
          </a:p>
          <a:p xmlns:a="http://schemas.openxmlformats.org/drawingml/2006/main">
            <a:r>
              <a:t/>
            </a:r>
          </a:p>
          <a:p xmlns:a="http://schemas.openxmlformats.org/drawingml/2006/main">
            <a:pPr>
              <a:defRPr sz="1950" b="0">
                <a:solidFill>
                  <a:srgbClr val="E0E8F4"/>
                </a:solidFill>
                <a:latin typeface="Arial"/>
                <a:ea typeface="Arial"/>
                <a:cs typeface="Arial"/>
              </a:defRPr>
            </a:pPr>
            <a:r>
              <a:rPr sz="1950" b="0">
                <a:solidFill>
                  <a:srgbClr val="E0E8F4"/>
                </a:solidFill>
                <a:latin typeface="Arial"/>
                <a:ea typeface="Arial"/>
                <a:cs typeface="Arial"/>
              </a:rPr>
              <a:t>Review feedback and update the process when something is unclear.</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cddfa3f9aded4a0a"/>
          <a:srcRect xmlns:a="http://schemas.openxmlformats.org/drawingml/2006/main" l="0" t="658" r="0" b="658"/>
          <a:stretch xmlns:a="http://schemas.openxmlformats.org/drawingml/2006/main">
            <a:fillRect l="0" t="0" r="0" b="0"/>
          </a:stretch>
        </p:blipFill>
        <p:spPr>
          <a:xfrm xmlns:a="http://schemas.openxmlformats.org/drawingml/2006/main">
            <a:off x="7953375" y="1009650"/>
            <a:ext cx="3619500" cy="4762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296E8AB2-5E00-46CB-9737-71F32EB9A401}"/>
              </a:ext>
            </a:extLst>
          </p:cNvPr>
          <p:cNvSpPr>
            <a:spLocks xmlns:a="http://schemas.openxmlformats.org/drawingml/2006/main" noGrp="1"/>
          </p:cNvSpPr>
          <p:nvPr/>
        </p:nvSpPr>
        <p:spPr>
          <a:xfrm xmlns:a="http://schemas.openxmlformats.org/drawingml/2006/main">
            <a:off x="609600" y="6238875"/>
            <a:ext cx="762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9FBCD1"/>
                </a:solidFill>
                <a:latin typeface="Arial"/>
                <a:ea typeface="Arial"/>
                <a:cs typeface="Arial"/>
              </a:defRPr>
            </a:pPr>
            <a:r>
              <a:rPr sz="1200" b="0">
                <a:solidFill>
                  <a:srgbClr val="9FBCD1"/>
                </a:solidFill>
                <a:latin typeface="Arial"/>
                <a:ea typeface="Arial"/>
                <a:cs typeface="Arial"/>
              </a:rPr>
              <a:t>Portfolio training sample · 06 / 06</a:t>
            </a:r>
          </a:p>
        </p:txBody>
      </p:sp>
    </p:spTree>
    <p:extLst>
      <p:ext uri="{BB962C8B-B14F-4D97-AF65-F5344CB8AC3E}">
        <p14:creationId xmlns:p14="http://schemas.microsoft.com/office/powerpoint/2010/main" val="199993201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2026-10-05T22:47:06.0920000Z</dcterms:created>
  <dcterms:modified xsi:type="dcterms:W3CDTF">2026-10-05T22:47:06.0920000Z</dcterms:modified>
</coreProperties>
</file>